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1778" r:id="rId2"/>
    <p:sldId id="1783" r:id="rId3"/>
    <p:sldId id="1784" r:id="rId4"/>
    <p:sldId id="1781" r:id="rId5"/>
    <p:sldId id="1824" r:id="rId6"/>
    <p:sldId id="1812" r:id="rId7"/>
    <p:sldId id="1815" r:id="rId8"/>
    <p:sldId id="1866" r:id="rId9"/>
    <p:sldId id="1816" r:id="rId10"/>
    <p:sldId id="1867" r:id="rId11"/>
    <p:sldId id="1868" r:id="rId12"/>
    <p:sldId id="1869" r:id="rId13"/>
    <p:sldId id="1870" r:id="rId14"/>
    <p:sldId id="1817" r:id="rId15"/>
    <p:sldId id="1871" r:id="rId16"/>
    <p:sldId id="1787"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95" d="100"/>
          <a:sy n="95" d="100"/>
        </p:scale>
        <p:origin x="786" y="6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31-Mar-22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31-Mar-22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sz="2800" dirty="0"/>
              <a:t>Defining a Preferred Library Scope for Physical Holdings Search</a:t>
            </a:r>
            <a:endParaRPr lang="LID4096" sz="28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4277595"/>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BF1708-25CC-4A09-BE68-8CA35ADB6C3B}"/>
              </a:ext>
            </a:extLst>
          </p:cNvPr>
          <p:cNvPicPr>
            <a:picLocks noChangeAspect="1"/>
          </p:cNvPicPr>
          <p:nvPr/>
        </p:nvPicPr>
        <p:blipFill>
          <a:blip r:embed="rId2"/>
          <a:stretch>
            <a:fillRect/>
          </a:stretch>
        </p:blipFill>
        <p:spPr>
          <a:xfrm>
            <a:off x="3152136" y="1368182"/>
            <a:ext cx="2756200" cy="336782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select the desired libraries from the list</a:t>
            </a:r>
          </a:p>
        </p:txBody>
      </p:sp>
      <p:cxnSp>
        <p:nvCxnSpPr>
          <p:cNvPr id="11" name="Straight Arrow Connector 10">
            <a:extLst>
              <a:ext uri="{FF2B5EF4-FFF2-40B4-BE49-F238E27FC236}">
                <a16:creationId xmlns:a16="http://schemas.microsoft.com/office/drawing/2014/main" id="{FC8C9217-A984-4446-95FD-B1B61CE94156}"/>
              </a:ext>
            </a:extLst>
          </p:cNvPr>
          <p:cNvCxnSpPr>
            <a:cxnSpLocks/>
          </p:cNvCxnSpPr>
          <p:nvPr/>
        </p:nvCxnSpPr>
        <p:spPr>
          <a:xfrm>
            <a:off x="2123728" y="4011910"/>
            <a:ext cx="1152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237863-0580-48D5-AC8E-B4470B0910AC}"/>
              </a:ext>
            </a:extLst>
          </p:cNvPr>
          <p:cNvCxnSpPr>
            <a:cxnSpLocks/>
          </p:cNvCxnSpPr>
          <p:nvPr/>
        </p:nvCxnSpPr>
        <p:spPr>
          <a:xfrm>
            <a:off x="2123728" y="3104421"/>
            <a:ext cx="1152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59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F32281-703A-49D1-93FD-9E250C9C9032}"/>
              </a:ext>
            </a:extLst>
          </p:cNvPr>
          <p:cNvPicPr>
            <a:picLocks noChangeAspect="1"/>
          </p:cNvPicPr>
          <p:nvPr/>
        </p:nvPicPr>
        <p:blipFill>
          <a:blip r:embed="rId2"/>
          <a:stretch>
            <a:fillRect/>
          </a:stretch>
        </p:blipFill>
        <p:spPr>
          <a:xfrm>
            <a:off x="3059832" y="1259421"/>
            <a:ext cx="2707183" cy="3525634"/>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scroll to the bottom and click “Apply”</a:t>
            </a:r>
          </a:p>
        </p:txBody>
      </p:sp>
      <p:cxnSp>
        <p:nvCxnSpPr>
          <p:cNvPr id="8" name="Straight Arrow Connector 7">
            <a:extLst>
              <a:ext uri="{FF2B5EF4-FFF2-40B4-BE49-F238E27FC236}">
                <a16:creationId xmlns:a16="http://schemas.microsoft.com/office/drawing/2014/main" id="{A66B68C8-010F-43F8-9602-352125D6C424}"/>
              </a:ext>
            </a:extLst>
          </p:cNvPr>
          <p:cNvCxnSpPr>
            <a:cxnSpLocks/>
          </p:cNvCxnSpPr>
          <p:nvPr/>
        </p:nvCxnSpPr>
        <p:spPr>
          <a:xfrm flipH="1">
            <a:off x="5080562" y="3651870"/>
            <a:ext cx="211518" cy="8640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06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67FFE-43E3-459F-B1F5-2914881985E5}"/>
              </a:ext>
            </a:extLst>
          </p:cNvPr>
          <p:cNvPicPr>
            <a:picLocks noChangeAspect="1"/>
          </p:cNvPicPr>
          <p:nvPr/>
        </p:nvPicPr>
        <p:blipFill>
          <a:blip r:embed="rId2"/>
          <a:stretch>
            <a:fillRect/>
          </a:stretch>
        </p:blipFill>
        <p:spPr>
          <a:xfrm>
            <a:off x="0" y="1442223"/>
            <a:ext cx="9144000" cy="271370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The results are faceted to the preferred library scope</a:t>
            </a:r>
          </a:p>
        </p:txBody>
      </p:sp>
      <p:sp>
        <p:nvSpPr>
          <p:cNvPr id="9" name="Rectangle 8">
            <a:extLst>
              <a:ext uri="{FF2B5EF4-FFF2-40B4-BE49-F238E27FC236}">
                <a16:creationId xmlns:a16="http://schemas.microsoft.com/office/drawing/2014/main" id="{9E5D6B02-B1C8-4D03-9290-28576DF30B6E}"/>
              </a:ext>
            </a:extLst>
          </p:cNvPr>
          <p:cNvSpPr/>
          <p:nvPr/>
        </p:nvSpPr>
        <p:spPr>
          <a:xfrm>
            <a:off x="45388" y="1502105"/>
            <a:ext cx="2726412" cy="277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615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AF4387-D37F-48D8-AFBF-85723E222718}"/>
              </a:ext>
            </a:extLst>
          </p:cNvPr>
          <p:cNvPicPr>
            <a:picLocks noChangeAspect="1"/>
          </p:cNvPicPr>
          <p:nvPr/>
        </p:nvPicPr>
        <p:blipFill>
          <a:blip r:embed="rId2"/>
          <a:stretch>
            <a:fillRect/>
          </a:stretch>
        </p:blipFill>
        <p:spPr>
          <a:xfrm>
            <a:off x="0" y="1693699"/>
            <a:ext cx="9144000" cy="26782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If we log out and log in and perform another search the results are by default faceted to our preferred library scope.</a:t>
            </a:r>
          </a:p>
        </p:txBody>
      </p:sp>
      <p:sp>
        <p:nvSpPr>
          <p:cNvPr id="10" name="Rectangle 9">
            <a:extLst>
              <a:ext uri="{FF2B5EF4-FFF2-40B4-BE49-F238E27FC236}">
                <a16:creationId xmlns:a16="http://schemas.microsoft.com/office/drawing/2014/main" id="{003134C9-4B47-4727-AAB4-55787B9026D7}"/>
              </a:ext>
            </a:extLst>
          </p:cNvPr>
          <p:cNvSpPr/>
          <p:nvPr/>
        </p:nvSpPr>
        <p:spPr>
          <a:xfrm>
            <a:off x="125743" y="2097838"/>
            <a:ext cx="1315033"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0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BB2B86-2CCF-45CB-AE84-6F52032506FB}"/>
              </a:ext>
            </a:extLst>
          </p:cNvPr>
          <p:cNvPicPr>
            <a:picLocks noChangeAspect="1"/>
          </p:cNvPicPr>
          <p:nvPr/>
        </p:nvPicPr>
        <p:blipFill>
          <a:blip r:embed="rId2"/>
          <a:stretch>
            <a:fillRect/>
          </a:stretch>
        </p:blipFill>
        <p:spPr>
          <a:xfrm>
            <a:off x="5777088" y="2838521"/>
            <a:ext cx="2000250" cy="1866900"/>
          </a:xfrm>
          <a:prstGeom prst="rect">
            <a:avLst/>
          </a:prstGeom>
          <a:ln>
            <a:solidFill>
              <a:schemeClr val="accent1"/>
            </a:solidFill>
          </a:ln>
        </p:spPr>
      </p:pic>
      <p:pic>
        <p:nvPicPr>
          <p:cNvPr id="12" name="Picture 11">
            <a:extLst>
              <a:ext uri="{FF2B5EF4-FFF2-40B4-BE49-F238E27FC236}">
                <a16:creationId xmlns:a16="http://schemas.microsoft.com/office/drawing/2014/main" id="{9CF16EAD-C901-469F-B335-5072218A3AC6}"/>
              </a:ext>
            </a:extLst>
          </p:cNvPr>
          <p:cNvPicPr>
            <a:picLocks noChangeAspect="1"/>
          </p:cNvPicPr>
          <p:nvPr/>
        </p:nvPicPr>
        <p:blipFill>
          <a:blip r:embed="rId3"/>
          <a:stretch>
            <a:fillRect/>
          </a:stretch>
        </p:blipFill>
        <p:spPr>
          <a:xfrm>
            <a:off x="3247626" y="2873102"/>
            <a:ext cx="1724025" cy="1066800"/>
          </a:xfrm>
          <a:prstGeom prst="rect">
            <a:avLst/>
          </a:prstGeom>
          <a:ln>
            <a:solidFill>
              <a:schemeClr val="accent1"/>
            </a:solidFill>
          </a:ln>
        </p:spPr>
      </p:pic>
      <p:pic>
        <p:nvPicPr>
          <p:cNvPr id="6" name="Picture 5">
            <a:extLst>
              <a:ext uri="{FF2B5EF4-FFF2-40B4-BE49-F238E27FC236}">
                <a16:creationId xmlns:a16="http://schemas.microsoft.com/office/drawing/2014/main" id="{85B4DAA8-FD6C-4B91-BB46-EB11D916F596}"/>
              </a:ext>
            </a:extLst>
          </p:cNvPr>
          <p:cNvPicPr>
            <a:picLocks noChangeAspect="1"/>
          </p:cNvPicPr>
          <p:nvPr/>
        </p:nvPicPr>
        <p:blipFill>
          <a:blip r:embed="rId4"/>
          <a:stretch>
            <a:fillRect/>
          </a:stretch>
        </p:blipFill>
        <p:spPr>
          <a:xfrm>
            <a:off x="385589" y="2875012"/>
            <a:ext cx="1981200" cy="7048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368151"/>
          </a:xfrm>
        </p:spPr>
        <p:txBody>
          <a:bodyPr>
            <a:normAutofit fontScale="92500" lnSpcReduction="20000"/>
          </a:bodyPr>
          <a:lstStyle/>
          <a:p>
            <a:pPr>
              <a:buSzPts val="1300"/>
            </a:pPr>
            <a:r>
              <a:rPr lang="en-US" dirty="0"/>
              <a:t>If you want to change your preferred library scope, for example to again search all libraries, then you can click the scope and then “Clear all”. </a:t>
            </a:r>
          </a:p>
          <a:p>
            <a:pPr>
              <a:buSzPts val="1300"/>
            </a:pPr>
            <a:r>
              <a:rPr lang="en-US" dirty="0"/>
              <a:t>Then you are once again searching the entire institution.</a:t>
            </a:r>
          </a:p>
        </p:txBody>
      </p:sp>
      <p:sp>
        <p:nvSpPr>
          <p:cNvPr id="8" name="Rectangle 7">
            <a:extLst>
              <a:ext uri="{FF2B5EF4-FFF2-40B4-BE49-F238E27FC236}">
                <a16:creationId xmlns:a16="http://schemas.microsoft.com/office/drawing/2014/main" id="{7C0A6B95-117E-487D-9B5A-E5117AD4E18E}"/>
              </a:ext>
            </a:extLst>
          </p:cNvPr>
          <p:cNvSpPr/>
          <p:nvPr/>
        </p:nvSpPr>
        <p:spPr>
          <a:xfrm>
            <a:off x="598405" y="3006517"/>
            <a:ext cx="1557139" cy="4417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A7193-6086-4ED2-8494-90CB62EE22F2}"/>
              </a:ext>
            </a:extLst>
          </p:cNvPr>
          <p:cNvSpPr/>
          <p:nvPr/>
        </p:nvSpPr>
        <p:spPr>
          <a:xfrm>
            <a:off x="3290060" y="3517751"/>
            <a:ext cx="882345" cy="4221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045663-B60F-4EA3-B9B0-2E915690E6DE}"/>
              </a:ext>
            </a:extLst>
          </p:cNvPr>
          <p:cNvSpPr/>
          <p:nvPr/>
        </p:nvSpPr>
        <p:spPr>
          <a:xfrm>
            <a:off x="6129141" y="2910892"/>
            <a:ext cx="1296144" cy="292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40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368151"/>
          </a:xfrm>
        </p:spPr>
        <p:txBody>
          <a:bodyPr>
            <a:normAutofit/>
          </a:bodyPr>
          <a:lstStyle/>
          <a:p>
            <a:pPr>
              <a:buSzPts val="1300"/>
            </a:pPr>
            <a:r>
              <a:rPr lang="en-US" dirty="0"/>
              <a:t>Note that the option to facet one library at a time by clicking on the library does still work as in previous releases, but this does not get saved throughout the session or future sessions.</a:t>
            </a:r>
          </a:p>
        </p:txBody>
      </p:sp>
      <p:pic>
        <p:nvPicPr>
          <p:cNvPr id="7" name="Picture 6">
            <a:extLst>
              <a:ext uri="{FF2B5EF4-FFF2-40B4-BE49-F238E27FC236}">
                <a16:creationId xmlns:a16="http://schemas.microsoft.com/office/drawing/2014/main" id="{FBEC764D-F37F-407E-842B-961F81AD1F50}"/>
              </a:ext>
            </a:extLst>
          </p:cNvPr>
          <p:cNvPicPr>
            <a:picLocks noChangeAspect="1"/>
          </p:cNvPicPr>
          <p:nvPr/>
        </p:nvPicPr>
        <p:blipFill>
          <a:blip r:embed="rId2"/>
          <a:stretch>
            <a:fillRect/>
          </a:stretch>
        </p:blipFill>
        <p:spPr>
          <a:xfrm>
            <a:off x="3491880" y="2139701"/>
            <a:ext cx="2076450" cy="2305050"/>
          </a:xfrm>
          <a:prstGeom prst="rect">
            <a:avLst/>
          </a:prstGeom>
          <a:ln>
            <a:solidFill>
              <a:schemeClr val="accent1"/>
            </a:solidFill>
          </a:ln>
        </p:spPr>
      </p:pic>
    </p:spTree>
    <p:extLst>
      <p:ext uri="{BB962C8B-B14F-4D97-AF65-F5344CB8AC3E}">
        <p14:creationId xmlns:p14="http://schemas.microsoft.com/office/powerpoint/2010/main" val="3930393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lstStyle/>
          <a:p>
            <a:r>
              <a:rPr lang="en-US" dirty="0"/>
              <a:t>Introduction</a:t>
            </a:r>
          </a:p>
          <a:p>
            <a:r>
              <a:rPr lang="en-US" dirty="0"/>
              <a:t>How does it work</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Introduction</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3</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3</a:t>
            </a:fld>
            <a:endParaRPr lang="en-US" dirty="0">
              <a:latin typeface="Calibri"/>
            </a:endParaRPr>
          </a:p>
        </p:txBody>
      </p:sp>
    </p:spTree>
    <p:extLst>
      <p:ext uri="{BB962C8B-B14F-4D97-AF65-F5344CB8AC3E}">
        <p14:creationId xmlns:p14="http://schemas.microsoft.com/office/powerpoint/2010/main" val="72519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gn="l"/>
            <a:r>
              <a:rPr lang="en-US" sz="2600" dirty="0"/>
              <a:t>As of the March 2022 release when doing a Physical Holdings search it is possible to limit the scope of the search to specific libraries by default.</a:t>
            </a:r>
          </a:p>
          <a:p>
            <a:pPr algn="l"/>
            <a:r>
              <a:rPr lang="en-US" sz="2600" dirty="0"/>
              <a:t>This is especially useful for institutions with many libraries, where particular staff tend to search only in specific libraries. </a:t>
            </a:r>
          </a:p>
          <a:p>
            <a:pPr algn="l"/>
            <a:r>
              <a:rPr lang="en-US" sz="2600" dirty="0"/>
              <a:t>This reduces the need to define the library in the Advanced search or to use facets for every search. </a:t>
            </a:r>
            <a:endParaRPr lang="LID4096" dirty="0"/>
          </a:p>
        </p:txBody>
      </p:sp>
    </p:spTree>
    <p:extLst>
      <p:ext uri="{BB962C8B-B14F-4D97-AF65-F5344CB8AC3E}">
        <p14:creationId xmlns:p14="http://schemas.microsoft.com/office/powerpoint/2010/main" val="34644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How does it work</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5</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5</a:t>
            </a:fld>
            <a:endParaRPr lang="en-US" dirty="0">
              <a:latin typeface="Calibri"/>
            </a:endParaRPr>
          </a:p>
        </p:txBody>
      </p:sp>
    </p:spTree>
    <p:extLst>
      <p:ext uri="{BB962C8B-B14F-4D97-AF65-F5344CB8AC3E}">
        <p14:creationId xmlns:p14="http://schemas.microsoft.com/office/powerpoint/2010/main" val="348498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dirty="0"/>
              <a:t>To search in specific libraries, let’s first search for physical holdings in our institution.</a:t>
            </a:r>
          </a:p>
        </p:txBody>
      </p:sp>
      <p:pic>
        <p:nvPicPr>
          <p:cNvPr id="7" name="Picture 6">
            <a:extLst>
              <a:ext uri="{FF2B5EF4-FFF2-40B4-BE49-F238E27FC236}">
                <a16:creationId xmlns:a16="http://schemas.microsoft.com/office/drawing/2014/main" id="{65887485-1518-4365-86D3-7B0629240310}"/>
              </a:ext>
            </a:extLst>
          </p:cNvPr>
          <p:cNvPicPr>
            <a:picLocks noChangeAspect="1"/>
          </p:cNvPicPr>
          <p:nvPr/>
        </p:nvPicPr>
        <p:blipFill>
          <a:blip r:embed="rId2"/>
          <a:stretch>
            <a:fillRect/>
          </a:stretch>
        </p:blipFill>
        <p:spPr>
          <a:xfrm>
            <a:off x="795337" y="1952625"/>
            <a:ext cx="7553325" cy="1238250"/>
          </a:xfrm>
          <a:prstGeom prst="rect">
            <a:avLst/>
          </a:prstGeom>
        </p:spPr>
      </p:pic>
    </p:spTree>
    <p:extLst>
      <p:ext uri="{BB962C8B-B14F-4D97-AF65-F5344CB8AC3E}">
        <p14:creationId xmlns:p14="http://schemas.microsoft.com/office/powerpoint/2010/main" val="299276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584176"/>
          </a:xfrm>
        </p:spPr>
        <p:txBody>
          <a:bodyPr>
            <a:normAutofit lnSpcReduction="10000"/>
          </a:bodyPr>
          <a:lstStyle/>
          <a:p>
            <a:pPr>
              <a:buSzPts val="1300"/>
            </a:pPr>
            <a:r>
              <a:rPr lang="en-US" dirty="0"/>
              <a:t>In the facets bar, under library scope, we can limit our search to specific libraries.</a:t>
            </a:r>
          </a:p>
          <a:p>
            <a:pPr>
              <a:buSzPts val="1300"/>
            </a:pPr>
            <a:r>
              <a:rPr lang="en-US" dirty="0"/>
              <a:t>By default, if the staff user does not make any change, it will state “Library Scope: All”</a:t>
            </a:r>
          </a:p>
        </p:txBody>
      </p:sp>
    </p:spTree>
    <p:extLst>
      <p:ext uri="{BB962C8B-B14F-4D97-AF65-F5344CB8AC3E}">
        <p14:creationId xmlns:p14="http://schemas.microsoft.com/office/powerpoint/2010/main" val="330918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6FF374-6709-4425-A68C-461323307F71}"/>
              </a:ext>
            </a:extLst>
          </p:cNvPr>
          <p:cNvPicPr>
            <a:picLocks noChangeAspect="1"/>
          </p:cNvPicPr>
          <p:nvPr/>
        </p:nvPicPr>
        <p:blipFill>
          <a:blip r:embed="rId2"/>
          <a:stretch>
            <a:fillRect/>
          </a:stretch>
        </p:blipFill>
        <p:spPr>
          <a:xfrm>
            <a:off x="0" y="1260743"/>
            <a:ext cx="9144000" cy="262201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9" name="Rectangle 8">
            <a:extLst>
              <a:ext uri="{FF2B5EF4-FFF2-40B4-BE49-F238E27FC236}">
                <a16:creationId xmlns:a16="http://schemas.microsoft.com/office/drawing/2014/main" id="{B7416C6D-356D-48E8-B9ED-7CCB82C5AFD8}"/>
              </a:ext>
            </a:extLst>
          </p:cNvPr>
          <p:cNvSpPr/>
          <p:nvPr/>
        </p:nvSpPr>
        <p:spPr>
          <a:xfrm>
            <a:off x="107504" y="1667462"/>
            <a:ext cx="129614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219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E2EBE9-9560-4CA2-A11C-7746E50E631F}"/>
              </a:ext>
            </a:extLst>
          </p:cNvPr>
          <p:cNvPicPr>
            <a:picLocks noChangeAspect="1"/>
          </p:cNvPicPr>
          <p:nvPr/>
        </p:nvPicPr>
        <p:blipFill>
          <a:blip r:embed="rId2"/>
          <a:stretch>
            <a:fillRect/>
          </a:stretch>
        </p:blipFill>
        <p:spPr>
          <a:xfrm>
            <a:off x="3548062" y="1937080"/>
            <a:ext cx="2047875" cy="28479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limit our default preferred library scope to specific libraries that we primarily deal with, for example the “Art Library” and the “Education Library”.  First we will click the “Library Scope”</a:t>
            </a:r>
          </a:p>
        </p:txBody>
      </p:sp>
      <p:cxnSp>
        <p:nvCxnSpPr>
          <p:cNvPr id="8" name="Straight Arrow Connector 7">
            <a:extLst>
              <a:ext uri="{FF2B5EF4-FFF2-40B4-BE49-F238E27FC236}">
                <a16:creationId xmlns:a16="http://schemas.microsoft.com/office/drawing/2014/main" id="{46F3C362-E5BA-4308-BBEE-A3896C2A99FD}"/>
              </a:ext>
            </a:extLst>
          </p:cNvPr>
          <p:cNvCxnSpPr>
            <a:cxnSpLocks/>
          </p:cNvCxnSpPr>
          <p:nvPr/>
        </p:nvCxnSpPr>
        <p:spPr>
          <a:xfrm flipV="1">
            <a:off x="2915816" y="2283718"/>
            <a:ext cx="1152128" cy="10773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356200"/>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20901</TotalTime>
  <Words>377</Words>
  <Application>Microsoft Office PowerPoint</Application>
  <PresentationFormat>On-screen Show (16:9)</PresentationFormat>
  <Paragraphs>49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IGeLU_2016_16X9 (1)</vt:lpstr>
      <vt:lpstr>Defining a Preferred Library Scope for Physical Holdings Search</vt:lpstr>
      <vt:lpstr>PowerPoint Presentation</vt:lpstr>
      <vt:lpstr>Introduction</vt:lpstr>
      <vt:lpstr>Introduction</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777</cp:revision>
  <dcterms:created xsi:type="dcterms:W3CDTF">2017-01-02T15:10:30Z</dcterms:created>
  <dcterms:modified xsi:type="dcterms:W3CDTF">2022-03-31T12:06:57Z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